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5" r:id="rId1"/>
  </p:sldMasterIdLst>
  <p:notesMasterIdLst>
    <p:notesMasterId r:id="rId18"/>
  </p:notesMasterIdLst>
  <p:handoutMasterIdLst>
    <p:handoutMasterId r:id="rId19"/>
  </p:handoutMasterIdLst>
  <p:sldIdLst>
    <p:sldId id="335" r:id="rId2"/>
    <p:sldId id="364" r:id="rId3"/>
    <p:sldId id="363" r:id="rId4"/>
    <p:sldId id="365" r:id="rId5"/>
    <p:sldId id="366" r:id="rId6"/>
    <p:sldId id="339" r:id="rId7"/>
    <p:sldId id="367" r:id="rId8"/>
    <p:sldId id="370" r:id="rId9"/>
    <p:sldId id="373" r:id="rId10"/>
    <p:sldId id="371" r:id="rId11"/>
    <p:sldId id="372" r:id="rId12"/>
    <p:sldId id="362" r:id="rId13"/>
    <p:sldId id="369" r:id="rId14"/>
    <p:sldId id="357" r:id="rId15"/>
    <p:sldId id="344" r:id="rId16"/>
    <p:sldId id="347" r:id="rId17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0032"/>
    <a:srgbClr val="D6FB85"/>
    <a:srgbClr val="9CDF07"/>
    <a:srgbClr val="BEF939"/>
    <a:srgbClr val="AFF70D"/>
    <a:srgbClr val="FFD243"/>
    <a:srgbClr val="FF0066"/>
    <a:srgbClr val="FF33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6352049-7FA5-4C11-8898-A9699C93FBFE}">
  <a:tblStyle styleId="{06352049-7FA5-4C11-8898-A9699C93FBFE}" styleName="Table_0">
    <a:wholeTbl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  <a:tblStyle styleId="{BAA10243-7259-415D-BD2F-53DBD0EACA94}" styleName="Table_1">
    <a:wholeTbl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92" autoAdjust="0"/>
    <p:restoredTop sz="94231" autoAdjust="0"/>
  </p:normalViewPr>
  <p:slideViewPr>
    <p:cSldViewPr>
      <p:cViewPr varScale="1">
        <p:scale>
          <a:sx n="151" d="100"/>
          <a:sy n="151" d="100"/>
        </p:scale>
        <p:origin x="208" y="21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6" d="100"/>
          <a:sy n="96" d="100"/>
        </p:scale>
        <p:origin x="2480" y="16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37743D-B550-495B-B9E0-01F052AA85CA}" type="datetimeFigureOut">
              <a:rPr lang="es-ES" smtClean="0"/>
              <a:t>4/11/20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735442-85A3-4D29-8289-113C753C26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795198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9367390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746253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/>
          <p:nvPr/>
        </p:nvSpPr>
        <p:spPr>
          <a:xfrm>
            <a:off x="0" y="0"/>
            <a:ext cx="9144000" cy="1149900"/>
          </a:xfrm>
          <a:prstGeom prst="rect">
            <a:avLst/>
          </a:prstGeom>
          <a:solidFill>
            <a:srgbClr val="2388DB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cxnSp>
        <p:nvCxnSpPr>
          <p:cNvPr id="29" name="Shape 29"/>
          <p:cNvCxnSpPr/>
          <p:nvPr/>
        </p:nvCxnSpPr>
        <p:spPr>
          <a:xfrm>
            <a:off x="0" y="1127875"/>
            <a:ext cx="9144000" cy="0"/>
          </a:xfrm>
          <a:prstGeom prst="straightConnector1">
            <a:avLst/>
          </a:prstGeom>
          <a:noFill/>
          <a:ln w="57150" cap="flat" cmpd="sng">
            <a:solidFill>
              <a:srgbClr val="000000">
                <a:alpha val="14901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s"/>
              <a:t>‹Nº›</a:t>
            </a:fld>
            <a:endParaRPr lang="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Clr>
                <a:schemeClr val="dk2"/>
              </a:buClr>
              <a:buSzPct val="100000"/>
              <a:buNone/>
              <a:defRPr sz="1800">
                <a:solidFill>
                  <a:schemeClr val="dk2"/>
                </a:solidFill>
              </a:defRPr>
            </a:lvl1pPr>
          </a:lstStyle>
          <a:p>
            <a:endParaRPr/>
          </a:p>
        </p:txBody>
      </p:sp>
      <p:sp>
        <p:nvSpPr>
          <p:cNvPr id="34" name="Shape 34"/>
          <p:cNvSpPr/>
          <p:nvPr/>
        </p:nvSpPr>
        <p:spPr>
          <a:xfrm>
            <a:off x="4274" y="0"/>
            <a:ext cx="9144000" cy="4406399"/>
          </a:xfrm>
          <a:prstGeom prst="rect">
            <a:avLst/>
          </a:prstGeom>
          <a:solidFill>
            <a:srgbClr val="2388DB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cxnSp>
        <p:nvCxnSpPr>
          <p:cNvPr id="35" name="Shape 35"/>
          <p:cNvCxnSpPr/>
          <p:nvPr/>
        </p:nvCxnSpPr>
        <p:spPr>
          <a:xfrm>
            <a:off x="0" y="4384371"/>
            <a:ext cx="9144000" cy="0"/>
          </a:xfrm>
          <a:prstGeom prst="straightConnector1">
            <a:avLst/>
          </a:prstGeom>
          <a:noFill/>
          <a:ln w="57150" cap="flat" cmpd="sng">
            <a:solidFill>
              <a:srgbClr val="000000">
                <a:alpha val="14901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s"/>
              <a:t>‹Nº›</a:t>
            </a:fld>
            <a:endParaRPr lang="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solidFill>
          <a:schemeClr val="dk2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s"/>
              <a:t>‹Nº›</a:t>
            </a:fld>
            <a:endParaRPr lang="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y objeto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457200" y="1110995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65760" indent="-147573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"/>
              <a:defRPr>
                <a:solidFill>
                  <a:schemeClr val="tx2">
                    <a:lumMod val="25000"/>
                  </a:schemeClr>
                </a:solidFill>
              </a:defRPr>
            </a:lvl1pPr>
            <a:lvl2pPr marL="621792" indent="-94741" algn="l" rtl="0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/>
            </a:lvl2pPr>
            <a:lvl3pPr marL="859536" indent="-103886" algn="l" rtl="0">
              <a:spcBef>
                <a:spcPts val="350"/>
              </a:spcBef>
              <a:buClr>
                <a:schemeClr val="accent2"/>
              </a:buClr>
              <a:buFont typeface="Noto Symbol"/>
              <a:buChar char="⚫"/>
              <a:defRPr/>
            </a:lvl3pPr>
            <a:lvl4pPr marL="1143000" indent="-107950" algn="l" rtl="0">
              <a:spcBef>
                <a:spcPts val="350"/>
              </a:spcBef>
              <a:buClr>
                <a:schemeClr val="accent2"/>
              </a:buClr>
              <a:buFont typeface="Noto Symbol"/>
              <a:buChar char="⚫"/>
              <a:defRPr/>
            </a:lvl4pPr>
            <a:lvl5pPr marL="1371600" indent="-114300" algn="l" rtl="0">
              <a:spcBef>
                <a:spcPts val="350"/>
              </a:spcBef>
              <a:buClr>
                <a:schemeClr val="accent2"/>
              </a:buClr>
              <a:buFont typeface="Noto Symbol"/>
              <a:buChar char="⚫"/>
              <a:defRPr/>
            </a:lvl5pPr>
            <a:lvl6pPr marL="1600200" indent="-114300" algn="l" rtl="0">
              <a:spcBef>
                <a:spcPts val="350"/>
              </a:spcBef>
              <a:buClr>
                <a:schemeClr val="accent3"/>
              </a:buClr>
              <a:buFont typeface="Noto Symbol"/>
              <a:buChar char="◾"/>
              <a:defRPr/>
            </a:lvl6pPr>
            <a:lvl7pPr marL="1828800" indent="-127000" algn="l" rtl="0">
              <a:spcBef>
                <a:spcPts val="350"/>
              </a:spcBef>
              <a:buClr>
                <a:schemeClr val="accent3"/>
              </a:buClr>
              <a:buFont typeface="Noto Symbol"/>
              <a:buChar char="◾"/>
              <a:defRPr/>
            </a:lvl7pPr>
            <a:lvl8pPr marL="2057400" indent="-127000" algn="l" rtl="0">
              <a:spcBef>
                <a:spcPts val="350"/>
              </a:spcBef>
              <a:buClr>
                <a:schemeClr val="accent3"/>
              </a:buClr>
              <a:buFont typeface="Noto Symbol"/>
              <a:buChar char="◾"/>
              <a:defRPr/>
            </a:lvl8pPr>
            <a:lvl9pPr marL="2286000" indent="-127000" algn="l" rtl="0">
              <a:spcBef>
                <a:spcPts val="350"/>
              </a:spcBef>
              <a:buClr>
                <a:schemeClr val="accent3"/>
              </a:buClr>
              <a:buFont typeface="Noto Symbol"/>
              <a:buChar char="◾"/>
              <a:defRPr/>
            </a:lvl9pPr>
          </a:lstStyle>
          <a:p>
            <a:endParaRPr dirty="0"/>
          </a:p>
        </p:txBody>
      </p:sp>
      <p:sp>
        <p:nvSpPr>
          <p:cNvPr id="41" name="Shape 41"/>
          <p:cNvSpPr txBox="1">
            <a:spLocks noGrp="1"/>
          </p:cNvSpPr>
          <p:nvPr>
            <p:ph type="dt" idx="10"/>
          </p:nvPr>
        </p:nvSpPr>
        <p:spPr>
          <a:xfrm>
            <a:off x="642910" y="4762041"/>
            <a:ext cx="1920300" cy="274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285719" y="4768468"/>
            <a:ext cx="365699" cy="273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"/>
              <a:t>‹Nº›</a:t>
            </a:fld>
            <a:endParaRPr lang="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563888" y="205978"/>
            <a:ext cx="4968552" cy="642527"/>
          </a:xfrm>
          <a:solidFill>
            <a:schemeClr val="bg1"/>
          </a:solidFill>
        </p:spPr>
        <p:txBody>
          <a:bodyPr/>
          <a:lstStyle>
            <a:lvl1pPr algn="r">
              <a:defRPr sz="3200" b="0">
                <a:solidFill>
                  <a:schemeClr val="tx2">
                    <a:lumMod val="25000"/>
                  </a:schemeClr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51D74465-AE40-4B42-AC31-B435D3E13F2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60232" y="4587974"/>
            <a:ext cx="2350489" cy="459165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1766F233-0C2B-3F46-833B-2C3FE36A932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20968" y="123478"/>
            <a:ext cx="2204065" cy="88361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30A80FFA-624D-4D03-B9A5-B2F3AB10376C}" type="datetimeFigureOut">
              <a:rPr lang="es-ES" smtClean="0"/>
              <a:t>4/11/20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BC9B5-46B9-4C8A-AA73-68B9D50490B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227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1pPr>
            <a:lvl2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2pPr>
            <a:lvl3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3pPr>
            <a:lvl4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4pPr>
            <a:lvl5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5pPr>
            <a:lvl6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6pPr>
            <a:lvl7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7pPr>
            <a:lvl8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8pPr>
            <a:lvl9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lvl1pPr algn="r">
              <a:spcBef>
                <a:spcPts val="0"/>
              </a:spcBef>
              <a:buNone/>
              <a:defRPr sz="1300">
                <a:solidFill>
                  <a:schemeClr val="dk2"/>
                </a:solidFill>
              </a:defRPr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s"/>
              <a:t>‹Nº›</a:t>
            </a:fld>
            <a:endParaRPr lang="e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6" r:id="rId5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hello@royaluniversities.com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royaluniversities.com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475656" y="4130431"/>
            <a:ext cx="7266261" cy="830997"/>
          </a:xfrm>
          <a:prstGeom prst="rect">
            <a:avLst/>
          </a:prstGeom>
          <a:solidFill>
            <a:schemeClr val="lt1"/>
          </a:solidFill>
        </p:spPr>
        <p:txBody>
          <a:bodyPr wrap="square" rtlCol="0">
            <a:spAutoFit/>
          </a:bodyPr>
          <a:lstStyle/>
          <a:p>
            <a:pPr algn="r"/>
            <a:r>
              <a:rPr lang="es-ES" sz="2400" dirty="0">
                <a:solidFill>
                  <a:schemeClr val="tx2">
                    <a:lumMod val="25000"/>
                  </a:schemeClr>
                </a:solidFill>
              </a:rPr>
              <a:t>ESTUDIAR EN UNA UNIVERSIDAD EUROPEA</a:t>
            </a:r>
          </a:p>
          <a:p>
            <a:pPr algn="r"/>
            <a:r>
              <a:rPr lang="es-ES" sz="2400" dirty="0">
                <a:solidFill>
                  <a:srgbClr val="C00000"/>
                </a:solidFill>
              </a:rPr>
              <a:t>MEJORES OPCIONES 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1F7B0E54-EDAF-D942-9F52-98790E4406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768" y="83407"/>
            <a:ext cx="5402932" cy="4047024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D8C0B7CF-4978-1B40-9D11-4FFCFDED0C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298405"/>
            <a:ext cx="2802016" cy="1205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3351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74850720-1778-7548-8BD0-3DCA3291F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000" dirty="0"/>
              <a:t>COSTES DE LA CARRERA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47AFC7B-3A33-E848-B3C6-70A48F96B5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1784662"/>
            <a:ext cx="5422223" cy="2047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006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CB4ADF13-4337-0749-879C-E867C2EED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3888" y="418308"/>
            <a:ext cx="4968552" cy="642527"/>
          </a:xfrm>
        </p:spPr>
        <p:txBody>
          <a:bodyPr/>
          <a:lstStyle/>
          <a:p>
            <a:r>
              <a:rPr lang="es-ES" sz="2800" dirty="0"/>
              <a:t>SALARIO MEDIO MENSUAL EN LA UE</a:t>
            </a:r>
          </a:p>
        </p:txBody>
      </p:sp>
      <p:grpSp>
        <p:nvGrpSpPr>
          <p:cNvPr id="19" name="Grupo 18">
            <a:extLst>
              <a:ext uri="{FF2B5EF4-FFF2-40B4-BE49-F238E27FC236}">
                <a16:creationId xmlns:a16="http://schemas.microsoft.com/office/drawing/2014/main" id="{6583A1A3-747A-AD4C-BCFD-8ED394AA579C}"/>
              </a:ext>
            </a:extLst>
          </p:cNvPr>
          <p:cNvGrpSpPr/>
          <p:nvPr/>
        </p:nvGrpSpPr>
        <p:grpSpPr>
          <a:xfrm>
            <a:off x="720080" y="1635646"/>
            <a:ext cx="7812360" cy="2924557"/>
            <a:chOff x="720080" y="1707654"/>
            <a:chExt cx="7812360" cy="2924557"/>
          </a:xfrm>
        </p:grpSpPr>
        <p:grpSp>
          <p:nvGrpSpPr>
            <p:cNvPr id="7" name="Grupo 6">
              <a:extLst>
                <a:ext uri="{FF2B5EF4-FFF2-40B4-BE49-F238E27FC236}">
                  <a16:creationId xmlns:a16="http://schemas.microsoft.com/office/drawing/2014/main" id="{9E07D07D-FBAF-714B-986A-D6BB45279C76}"/>
                </a:ext>
              </a:extLst>
            </p:cNvPr>
            <p:cNvGrpSpPr/>
            <p:nvPr/>
          </p:nvGrpSpPr>
          <p:grpSpPr>
            <a:xfrm>
              <a:off x="720080" y="1707654"/>
              <a:ext cx="7812360" cy="2924557"/>
              <a:chOff x="720080" y="1707654"/>
              <a:chExt cx="7812360" cy="2924557"/>
            </a:xfrm>
          </p:grpSpPr>
          <p:pic>
            <p:nvPicPr>
              <p:cNvPr id="5" name="Imagen 4">
                <a:extLst>
                  <a:ext uri="{FF2B5EF4-FFF2-40B4-BE49-F238E27FC236}">
                    <a16:creationId xmlns:a16="http://schemas.microsoft.com/office/drawing/2014/main" id="{15BAD390-1B17-F94C-AC7F-A9F99388F0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720080" y="1707654"/>
                <a:ext cx="7812360" cy="2924557"/>
              </a:xfrm>
              <a:prstGeom prst="rect">
                <a:avLst/>
              </a:prstGeom>
            </p:spPr>
          </p:pic>
          <p:sp>
            <p:nvSpPr>
              <p:cNvPr id="6" name="Rectángulo 5">
                <a:extLst>
                  <a:ext uri="{FF2B5EF4-FFF2-40B4-BE49-F238E27FC236}">
                    <a16:creationId xmlns:a16="http://schemas.microsoft.com/office/drawing/2014/main" id="{F5ECF37F-17A7-F742-9F5A-B389CDF556DB}"/>
                  </a:ext>
                </a:extLst>
              </p:cNvPr>
              <p:cNvSpPr/>
              <p:nvPr/>
            </p:nvSpPr>
            <p:spPr>
              <a:xfrm>
                <a:off x="720080" y="4299942"/>
                <a:ext cx="827584" cy="33226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grpSp>
          <p:nvGrpSpPr>
            <p:cNvPr id="18" name="Grupo 17">
              <a:extLst>
                <a:ext uri="{FF2B5EF4-FFF2-40B4-BE49-F238E27FC236}">
                  <a16:creationId xmlns:a16="http://schemas.microsoft.com/office/drawing/2014/main" id="{041F2340-717D-BF4F-ACC1-1BAEA03A0612}"/>
                </a:ext>
              </a:extLst>
            </p:cNvPr>
            <p:cNvGrpSpPr/>
            <p:nvPr/>
          </p:nvGrpSpPr>
          <p:grpSpPr>
            <a:xfrm>
              <a:off x="1331640" y="1851670"/>
              <a:ext cx="4050196" cy="2038342"/>
              <a:chOff x="1331640" y="1851670"/>
              <a:chExt cx="4050196" cy="2038342"/>
            </a:xfrm>
          </p:grpSpPr>
          <p:sp>
            <p:nvSpPr>
              <p:cNvPr id="8" name="Rectángulo 7">
                <a:extLst>
                  <a:ext uri="{FF2B5EF4-FFF2-40B4-BE49-F238E27FC236}">
                    <a16:creationId xmlns:a16="http://schemas.microsoft.com/office/drawing/2014/main" id="{93ACAC1F-B12E-BC45-B465-150DCBB32628}"/>
                  </a:ext>
                </a:extLst>
              </p:cNvPr>
              <p:cNvSpPr/>
              <p:nvPr/>
            </p:nvSpPr>
            <p:spPr>
              <a:xfrm>
                <a:off x="1331640" y="1851670"/>
                <a:ext cx="144016" cy="2016224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9" name="Rectángulo 8">
                <a:extLst>
                  <a:ext uri="{FF2B5EF4-FFF2-40B4-BE49-F238E27FC236}">
                    <a16:creationId xmlns:a16="http://schemas.microsoft.com/office/drawing/2014/main" id="{0B0B4151-8645-1043-80DA-676D3B56637E}"/>
                  </a:ext>
                </a:extLst>
              </p:cNvPr>
              <p:cNvSpPr/>
              <p:nvPr/>
            </p:nvSpPr>
            <p:spPr>
              <a:xfrm>
                <a:off x="1835696" y="2427734"/>
                <a:ext cx="144016" cy="144016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0" name="Rectángulo 9">
                <a:extLst>
                  <a:ext uri="{FF2B5EF4-FFF2-40B4-BE49-F238E27FC236}">
                    <a16:creationId xmlns:a16="http://schemas.microsoft.com/office/drawing/2014/main" id="{2EFCC27F-2C37-9F44-8ADC-B661DBC5A109}"/>
                  </a:ext>
                </a:extLst>
              </p:cNvPr>
              <p:cNvSpPr/>
              <p:nvPr/>
            </p:nvSpPr>
            <p:spPr>
              <a:xfrm>
                <a:off x="2087216" y="2427734"/>
                <a:ext cx="144016" cy="144016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1" name="Rectángulo 10">
                <a:extLst>
                  <a:ext uri="{FF2B5EF4-FFF2-40B4-BE49-F238E27FC236}">
                    <a16:creationId xmlns:a16="http://schemas.microsoft.com/office/drawing/2014/main" id="{C563F99C-6B35-634D-B21E-22D95C736E3D}"/>
                  </a:ext>
                </a:extLst>
              </p:cNvPr>
              <p:cNvSpPr/>
              <p:nvPr/>
            </p:nvSpPr>
            <p:spPr>
              <a:xfrm>
                <a:off x="2555776" y="2449852"/>
                <a:ext cx="144016" cy="144016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2" name="Rectángulo 11">
                <a:extLst>
                  <a:ext uri="{FF2B5EF4-FFF2-40B4-BE49-F238E27FC236}">
                    <a16:creationId xmlns:a16="http://schemas.microsoft.com/office/drawing/2014/main" id="{78802F86-A168-3A4B-A5AE-8EA8EF37177F}"/>
                  </a:ext>
                </a:extLst>
              </p:cNvPr>
              <p:cNvSpPr/>
              <p:nvPr/>
            </p:nvSpPr>
            <p:spPr>
              <a:xfrm>
                <a:off x="3562521" y="2643758"/>
                <a:ext cx="144016" cy="1246254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3" name="Rectángulo 12">
                <a:extLst>
                  <a:ext uri="{FF2B5EF4-FFF2-40B4-BE49-F238E27FC236}">
                    <a16:creationId xmlns:a16="http://schemas.microsoft.com/office/drawing/2014/main" id="{0D9B0EDE-BCB7-EC4C-8C70-CC519BCAC2DD}"/>
                  </a:ext>
                </a:extLst>
              </p:cNvPr>
              <p:cNvSpPr/>
              <p:nvPr/>
            </p:nvSpPr>
            <p:spPr>
              <a:xfrm>
                <a:off x="3795798" y="2643758"/>
                <a:ext cx="144016" cy="1246254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cxnSp>
            <p:nvCxnSpPr>
              <p:cNvPr id="15" name="Conector recto 14">
                <a:extLst>
                  <a:ext uri="{FF2B5EF4-FFF2-40B4-BE49-F238E27FC236}">
                    <a16:creationId xmlns:a16="http://schemas.microsoft.com/office/drawing/2014/main" id="{481420A3-3604-8140-86DA-CC24E93BBFA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331640" y="3003798"/>
                <a:ext cx="3312368" cy="0"/>
              </a:xfrm>
              <a:prstGeom prst="line">
                <a:avLst/>
              </a:prstGeom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7" name="CuadroTexto 16">
                <a:extLst>
                  <a:ext uri="{FF2B5EF4-FFF2-40B4-BE49-F238E27FC236}">
                    <a16:creationId xmlns:a16="http://schemas.microsoft.com/office/drawing/2014/main" id="{BF09A0EF-BD15-8F49-B33C-AEBDD33246D0}"/>
                  </a:ext>
                </a:extLst>
              </p:cNvPr>
              <p:cNvSpPr txBox="1"/>
              <p:nvPr/>
            </p:nvSpPr>
            <p:spPr>
              <a:xfrm>
                <a:off x="4589748" y="2881071"/>
                <a:ext cx="792088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1000" dirty="0"/>
                  <a:t>1.639€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53559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D3EEC9FF-1B8D-AD43-AA14-5B3A9E2E9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Principales países</a:t>
            </a:r>
          </a:p>
        </p:txBody>
      </p:sp>
      <p:grpSp>
        <p:nvGrpSpPr>
          <p:cNvPr id="22" name="Grupo 21">
            <a:extLst>
              <a:ext uri="{FF2B5EF4-FFF2-40B4-BE49-F238E27FC236}">
                <a16:creationId xmlns:a16="http://schemas.microsoft.com/office/drawing/2014/main" id="{91FABAE2-4B6D-3147-B172-158AFC83CE77}"/>
              </a:ext>
            </a:extLst>
          </p:cNvPr>
          <p:cNvGrpSpPr/>
          <p:nvPr/>
        </p:nvGrpSpPr>
        <p:grpSpPr>
          <a:xfrm>
            <a:off x="1763688" y="1463494"/>
            <a:ext cx="5904655" cy="2216511"/>
            <a:chOff x="1475656" y="1419622"/>
            <a:chExt cx="5904655" cy="2216511"/>
          </a:xfrm>
        </p:grpSpPr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F81F9F69-1DD0-CD45-B6D5-6CEA4063D5D6}"/>
                </a:ext>
              </a:extLst>
            </p:cNvPr>
            <p:cNvSpPr txBox="1"/>
            <p:nvPr/>
          </p:nvSpPr>
          <p:spPr>
            <a:xfrm>
              <a:off x="4587206" y="2660776"/>
              <a:ext cx="2793105" cy="30777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s-ES" dirty="0"/>
                <a:t>Desarrollo de carrera profesional</a:t>
              </a:r>
            </a:p>
          </p:txBody>
        </p:sp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5DA87E69-4D8E-BA47-8691-3EC1D2289758}"/>
                </a:ext>
              </a:extLst>
            </p:cNvPr>
            <p:cNvSpPr txBox="1"/>
            <p:nvPr/>
          </p:nvSpPr>
          <p:spPr>
            <a:xfrm>
              <a:off x="3707904" y="2250804"/>
              <a:ext cx="2520280" cy="307777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s-ES" dirty="0"/>
                <a:t>Lanzamiento profesional</a:t>
              </a:r>
            </a:p>
          </p:txBody>
        </p:sp>
        <p:cxnSp>
          <p:nvCxnSpPr>
            <p:cNvPr id="10" name="Conector recto 9">
              <a:extLst>
                <a:ext uri="{FF2B5EF4-FFF2-40B4-BE49-F238E27FC236}">
                  <a16:creationId xmlns:a16="http://schemas.microsoft.com/office/drawing/2014/main" id="{D64A8B6B-9313-5B44-AA77-5176D31114D6}"/>
                </a:ext>
              </a:extLst>
            </p:cNvPr>
            <p:cNvCxnSpPr/>
            <p:nvPr/>
          </p:nvCxnSpPr>
          <p:spPr>
            <a:xfrm>
              <a:off x="1475656" y="3291830"/>
              <a:ext cx="590465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Grupo 20">
              <a:extLst>
                <a:ext uri="{FF2B5EF4-FFF2-40B4-BE49-F238E27FC236}">
                  <a16:creationId xmlns:a16="http://schemas.microsoft.com/office/drawing/2014/main" id="{A635CBBD-4760-914F-97AA-7D61FCEE0761}"/>
                </a:ext>
              </a:extLst>
            </p:cNvPr>
            <p:cNvGrpSpPr/>
            <p:nvPr/>
          </p:nvGrpSpPr>
          <p:grpSpPr>
            <a:xfrm>
              <a:off x="1475656" y="1419622"/>
              <a:ext cx="3845395" cy="2216511"/>
              <a:chOff x="1475656" y="1419622"/>
              <a:chExt cx="3845395" cy="2216511"/>
            </a:xfrm>
          </p:grpSpPr>
          <p:sp>
            <p:nvSpPr>
              <p:cNvPr id="5" name="CuadroTexto 4">
                <a:extLst>
                  <a:ext uri="{FF2B5EF4-FFF2-40B4-BE49-F238E27FC236}">
                    <a16:creationId xmlns:a16="http://schemas.microsoft.com/office/drawing/2014/main" id="{8F01D907-97B5-8047-8DBA-70BFD53F9FD5}"/>
                  </a:ext>
                </a:extLst>
              </p:cNvPr>
              <p:cNvSpPr txBox="1"/>
              <p:nvPr/>
            </p:nvSpPr>
            <p:spPr>
              <a:xfrm>
                <a:off x="1475656" y="1419622"/>
                <a:ext cx="2520280" cy="307777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s-ES" dirty="0"/>
                  <a:t>Bachillerato</a:t>
                </a:r>
              </a:p>
            </p:txBody>
          </p:sp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D6472DBD-4600-5641-AD30-758F4FBA9CFC}"/>
                  </a:ext>
                </a:extLst>
              </p:cNvPr>
              <p:cNvSpPr txBox="1"/>
              <p:nvPr/>
            </p:nvSpPr>
            <p:spPr>
              <a:xfrm>
                <a:off x="2735796" y="1840832"/>
                <a:ext cx="2520280" cy="307777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s-ES" dirty="0"/>
                  <a:t>Grado Universitario / Master</a:t>
                </a:r>
              </a:p>
            </p:txBody>
          </p:sp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81EB90FA-1855-2748-AF0D-0DD2164437C9}"/>
                  </a:ext>
                </a:extLst>
              </p:cNvPr>
              <p:cNvSpPr txBox="1"/>
              <p:nvPr/>
            </p:nvSpPr>
            <p:spPr>
              <a:xfrm>
                <a:off x="2627784" y="3291830"/>
                <a:ext cx="82105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dirty="0"/>
                  <a:t>18 años</a:t>
                </a:r>
              </a:p>
            </p:txBody>
          </p:sp>
          <p:cxnSp>
            <p:nvCxnSpPr>
              <p:cNvPr id="13" name="Conector recto 12">
                <a:extLst>
                  <a:ext uri="{FF2B5EF4-FFF2-40B4-BE49-F238E27FC236}">
                    <a16:creationId xmlns:a16="http://schemas.microsoft.com/office/drawing/2014/main" id="{1EA20E93-8846-B74D-B9B8-948B0D7D725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43808" y="2148609"/>
                <a:ext cx="0" cy="1143221"/>
              </a:xfrm>
              <a:prstGeom prst="line">
                <a:avLst/>
              </a:prstGeom>
              <a:ln>
                <a:gradFill flip="none" rotWithShape="1">
                  <a:gsLst>
                    <a:gs pos="0">
                      <a:srgbClr val="FF0000"/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5316F3B1-E013-0A4F-8B1D-58D900BADD0E}"/>
                  </a:ext>
                </a:extLst>
              </p:cNvPr>
              <p:cNvSpPr txBox="1"/>
              <p:nvPr/>
            </p:nvSpPr>
            <p:spPr>
              <a:xfrm>
                <a:off x="3563888" y="3314708"/>
                <a:ext cx="82105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dirty="0"/>
                  <a:t>21 años</a:t>
                </a:r>
              </a:p>
            </p:txBody>
          </p:sp>
          <p:cxnSp>
            <p:nvCxnSpPr>
              <p:cNvPr id="16" name="Conector recto 15">
                <a:extLst>
                  <a:ext uri="{FF2B5EF4-FFF2-40B4-BE49-F238E27FC236}">
                    <a16:creationId xmlns:a16="http://schemas.microsoft.com/office/drawing/2014/main" id="{15B79C28-72D4-A546-8BC8-A3E2C4F8981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51920" y="2404692"/>
                <a:ext cx="0" cy="910016"/>
              </a:xfrm>
              <a:prstGeom prst="line">
                <a:avLst/>
              </a:prstGeom>
              <a:ln>
                <a:gradFill flip="none" rotWithShape="1">
                  <a:gsLst>
                    <a:gs pos="0">
                      <a:srgbClr val="FF0000"/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CuadroTexto 17">
                <a:extLst>
                  <a:ext uri="{FF2B5EF4-FFF2-40B4-BE49-F238E27FC236}">
                    <a16:creationId xmlns:a16="http://schemas.microsoft.com/office/drawing/2014/main" id="{54FCDFBA-C8E8-E64D-9E06-C9CAC17F0622}"/>
                  </a:ext>
                </a:extLst>
              </p:cNvPr>
              <p:cNvSpPr txBox="1"/>
              <p:nvPr/>
            </p:nvSpPr>
            <p:spPr>
              <a:xfrm>
                <a:off x="4499992" y="3328356"/>
                <a:ext cx="82105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dirty="0"/>
                  <a:t>23 años</a:t>
                </a:r>
              </a:p>
            </p:txBody>
          </p:sp>
          <p:cxnSp>
            <p:nvCxnSpPr>
              <p:cNvPr id="19" name="Conector recto 18">
                <a:extLst>
                  <a:ext uri="{FF2B5EF4-FFF2-40B4-BE49-F238E27FC236}">
                    <a16:creationId xmlns:a16="http://schemas.microsoft.com/office/drawing/2014/main" id="{060FB1D5-58BE-904F-99F6-8E05EB944A6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16016" y="2859700"/>
                <a:ext cx="0" cy="468656"/>
              </a:xfrm>
              <a:prstGeom prst="line">
                <a:avLst/>
              </a:prstGeom>
              <a:ln>
                <a:gradFill flip="none" rotWithShape="1">
                  <a:gsLst>
                    <a:gs pos="0">
                      <a:srgbClr val="FF0000"/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6949450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BC229C78-35AC-1B4C-8F89-FA3128F30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COMO TE AYUDAMOS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6AB7B0C8-87E5-E14E-B3E1-B3353CAAF464}"/>
              </a:ext>
            </a:extLst>
          </p:cNvPr>
          <p:cNvSpPr txBox="1"/>
          <p:nvPr/>
        </p:nvSpPr>
        <p:spPr>
          <a:xfrm>
            <a:off x="7906562" y="1386565"/>
            <a:ext cx="913910" cy="312507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solidFill>
                  <a:schemeClr val="bg1"/>
                </a:solidFill>
              </a:rPr>
              <a:t>FASE 1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024F32C8-DD21-6646-A3FD-6154256EC229}"/>
              </a:ext>
            </a:extLst>
          </p:cNvPr>
          <p:cNvSpPr txBox="1"/>
          <p:nvPr/>
        </p:nvSpPr>
        <p:spPr>
          <a:xfrm>
            <a:off x="7906562" y="2472990"/>
            <a:ext cx="913910" cy="312507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solidFill>
                  <a:schemeClr val="bg1"/>
                </a:solidFill>
              </a:rPr>
              <a:t>FASE 2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76361145-2F80-8C4E-AF27-F41E0E565B3F}"/>
              </a:ext>
            </a:extLst>
          </p:cNvPr>
          <p:cNvSpPr txBox="1"/>
          <p:nvPr/>
        </p:nvSpPr>
        <p:spPr>
          <a:xfrm>
            <a:off x="7906562" y="3444429"/>
            <a:ext cx="913910" cy="312507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solidFill>
                  <a:schemeClr val="bg1"/>
                </a:solidFill>
              </a:rPr>
              <a:t>FASE 3</a:t>
            </a: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67876C94-ED95-8243-A77E-11E258C20C25}"/>
              </a:ext>
            </a:extLst>
          </p:cNvPr>
          <p:cNvSpPr/>
          <p:nvPr/>
        </p:nvSpPr>
        <p:spPr>
          <a:xfrm>
            <a:off x="6588224" y="4570677"/>
            <a:ext cx="2448272" cy="5213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15" name="Grupo 14">
            <a:extLst>
              <a:ext uri="{FF2B5EF4-FFF2-40B4-BE49-F238E27FC236}">
                <a16:creationId xmlns:a16="http://schemas.microsoft.com/office/drawing/2014/main" id="{3197FF70-0C32-984B-89DF-C79CBAF5FABB}"/>
              </a:ext>
            </a:extLst>
          </p:cNvPr>
          <p:cNvGrpSpPr/>
          <p:nvPr/>
        </p:nvGrpSpPr>
        <p:grpSpPr>
          <a:xfrm>
            <a:off x="467544" y="1203598"/>
            <a:ext cx="7056784" cy="3602848"/>
            <a:chOff x="1403648" y="1419622"/>
            <a:chExt cx="7056784" cy="3602848"/>
          </a:xfrm>
        </p:grpSpPr>
        <p:sp>
          <p:nvSpPr>
            <p:cNvPr id="4" name="CuadroTexto 3">
              <a:extLst>
                <a:ext uri="{FF2B5EF4-FFF2-40B4-BE49-F238E27FC236}">
                  <a16:creationId xmlns:a16="http://schemas.microsoft.com/office/drawing/2014/main" id="{7F46754A-E9EF-8649-BAF5-5DC03C076275}"/>
                </a:ext>
              </a:extLst>
            </p:cNvPr>
            <p:cNvSpPr txBox="1"/>
            <p:nvPr/>
          </p:nvSpPr>
          <p:spPr>
            <a:xfrm>
              <a:off x="1403648" y="1419622"/>
              <a:ext cx="4248472" cy="307777"/>
            </a:xfrm>
            <a:prstGeom prst="rect">
              <a:avLst/>
            </a:prstGeom>
            <a:blipFill>
              <a:blip r:embed="rId2"/>
              <a:tile tx="0" ty="0" sx="100000" sy="100000" flip="none" algn="tl"/>
            </a:blipFill>
          </p:spPr>
          <p:txBody>
            <a:bodyPr wrap="square" rtlCol="0">
              <a:spAutoFit/>
            </a:bodyPr>
            <a:lstStyle/>
            <a:p>
              <a:r>
                <a:rPr lang="es-ES" dirty="0"/>
                <a:t>1 - VOCACIÓN</a:t>
              </a:r>
            </a:p>
          </p:txBody>
        </p:sp>
        <p:sp>
          <p:nvSpPr>
            <p:cNvPr id="5" name="CuadroTexto 4">
              <a:extLst>
                <a:ext uri="{FF2B5EF4-FFF2-40B4-BE49-F238E27FC236}">
                  <a16:creationId xmlns:a16="http://schemas.microsoft.com/office/drawing/2014/main" id="{D07AB07F-DF92-E047-845D-B03407612DD9}"/>
                </a:ext>
              </a:extLst>
            </p:cNvPr>
            <p:cNvSpPr txBox="1"/>
            <p:nvPr/>
          </p:nvSpPr>
          <p:spPr>
            <a:xfrm>
              <a:off x="1619672" y="1851670"/>
              <a:ext cx="4032448" cy="307777"/>
            </a:xfrm>
            <a:prstGeom prst="rect">
              <a:avLst/>
            </a:prstGeom>
            <a:blipFill>
              <a:blip r:embed="rId2"/>
              <a:tile tx="0" ty="0" sx="100000" sy="100000" flip="none" algn="tl"/>
            </a:blipFill>
          </p:spPr>
          <p:txBody>
            <a:bodyPr wrap="square" rtlCol="0">
              <a:spAutoFit/>
            </a:bodyPr>
            <a:lstStyle/>
            <a:p>
              <a:r>
                <a:rPr lang="es-ES" dirty="0"/>
                <a:t>2 - UNIVERSIDAD</a:t>
              </a:r>
            </a:p>
          </p:txBody>
        </p:sp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F057EBF8-F5EB-A74C-9216-EB9ABE4A39F4}"/>
                </a:ext>
              </a:extLst>
            </p:cNvPr>
            <p:cNvSpPr txBox="1"/>
            <p:nvPr/>
          </p:nvSpPr>
          <p:spPr>
            <a:xfrm>
              <a:off x="2835406" y="3078171"/>
              <a:ext cx="3824826" cy="307777"/>
            </a:xfrm>
            <a:prstGeom prst="rect">
              <a:avLst/>
            </a:prstGeom>
            <a:blipFill>
              <a:blip r:embed="rId2"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</a:blip>
              <a:tile tx="0" ty="0" sx="100000" sy="100000" flip="none" algn="tl"/>
            </a:blipFill>
          </p:spPr>
          <p:txBody>
            <a:bodyPr wrap="square" rtlCol="0">
              <a:spAutoFit/>
            </a:bodyPr>
            <a:lstStyle/>
            <a:p>
              <a:r>
                <a:rPr lang="es-ES" dirty="0"/>
                <a:t>5 – PRESENTACIÓN DE MATRÍCULAS</a:t>
              </a:r>
            </a:p>
          </p:txBody>
        </p:sp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8B499368-ACBC-3F40-BF01-E8589616C4C6}"/>
                </a:ext>
              </a:extLst>
            </p:cNvPr>
            <p:cNvSpPr txBox="1"/>
            <p:nvPr/>
          </p:nvSpPr>
          <p:spPr>
            <a:xfrm>
              <a:off x="2456148" y="2671072"/>
              <a:ext cx="4204084" cy="307777"/>
            </a:xfrm>
            <a:prstGeom prst="rect">
              <a:avLst/>
            </a:prstGeom>
            <a:blipFill>
              <a:blip r:embed="rId2"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</a:blip>
              <a:tile tx="0" ty="0" sx="100000" sy="100000" flip="none" algn="tl"/>
            </a:blipFill>
          </p:spPr>
          <p:txBody>
            <a:bodyPr wrap="square" rtlCol="0">
              <a:spAutoFit/>
            </a:bodyPr>
            <a:lstStyle/>
            <a:p>
              <a:r>
                <a:rPr lang="es-ES" dirty="0"/>
                <a:t>4 – PLAN DE FINANCIACIÓN</a:t>
              </a:r>
            </a:p>
          </p:txBody>
        </p:sp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4DEF44BE-BB92-1146-86C0-5B19581E37AF}"/>
                </a:ext>
              </a:extLst>
            </p:cNvPr>
            <p:cNvSpPr txBox="1"/>
            <p:nvPr/>
          </p:nvSpPr>
          <p:spPr>
            <a:xfrm>
              <a:off x="2051720" y="2263973"/>
              <a:ext cx="4608512" cy="307777"/>
            </a:xfrm>
            <a:prstGeom prst="rect">
              <a:avLst/>
            </a:prstGeom>
            <a:blipFill>
              <a:blip r:embed="rId2"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</a:blip>
              <a:tile tx="0" ty="0" sx="100000" sy="100000" flip="none" algn="tl"/>
            </a:blipFill>
          </p:spPr>
          <p:txBody>
            <a:bodyPr wrap="square" rtlCol="0">
              <a:spAutoFit/>
            </a:bodyPr>
            <a:lstStyle/>
            <a:p>
              <a:r>
                <a:rPr lang="es-ES" dirty="0"/>
                <a:t>3 – PLAN DE MATRICULACIÓN</a:t>
              </a:r>
            </a:p>
          </p:txBody>
        </p:sp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BC5BA6BA-1442-0240-915E-C0B32124FD50}"/>
                </a:ext>
              </a:extLst>
            </p:cNvPr>
            <p:cNvSpPr txBox="1"/>
            <p:nvPr/>
          </p:nvSpPr>
          <p:spPr>
            <a:xfrm>
              <a:off x="3203848" y="3485270"/>
              <a:ext cx="4392488" cy="307777"/>
            </a:xfrm>
            <a:prstGeom prst="rect">
              <a:avLst/>
            </a:prstGeom>
            <a:blipFill>
              <a:blip r:embed="rId2">
                <a:duotone>
                  <a:prstClr val="black"/>
                  <a:schemeClr val="accent6">
                    <a:tint val="45000"/>
                    <a:satMod val="400000"/>
                  </a:schemeClr>
                </a:duotone>
              </a:blip>
              <a:tile tx="0" ty="0" sx="100000" sy="100000" flip="none" algn="tl"/>
            </a:blipFill>
          </p:spPr>
          <p:txBody>
            <a:bodyPr wrap="square" rtlCol="0">
              <a:spAutoFit/>
            </a:bodyPr>
            <a:lstStyle/>
            <a:p>
              <a:r>
                <a:rPr lang="es-ES" dirty="0"/>
                <a:t>6 – TRAMITACIONES JURADAS</a:t>
              </a:r>
            </a:p>
          </p:txBody>
        </p:sp>
        <p:sp>
          <p:nvSpPr>
            <p:cNvPr id="12" name="CuadroTexto 11">
              <a:extLst>
                <a:ext uri="{FF2B5EF4-FFF2-40B4-BE49-F238E27FC236}">
                  <a16:creationId xmlns:a16="http://schemas.microsoft.com/office/drawing/2014/main" id="{1E3F47E5-EC2F-2A42-AEDC-5A141B745FCE}"/>
                </a:ext>
              </a:extLst>
            </p:cNvPr>
            <p:cNvSpPr txBox="1"/>
            <p:nvPr/>
          </p:nvSpPr>
          <p:spPr>
            <a:xfrm>
              <a:off x="3563888" y="3892369"/>
              <a:ext cx="4032448" cy="307777"/>
            </a:xfrm>
            <a:prstGeom prst="rect">
              <a:avLst/>
            </a:prstGeom>
            <a:blipFill>
              <a:blip r:embed="rId2">
                <a:duotone>
                  <a:prstClr val="black"/>
                  <a:schemeClr val="accent6">
                    <a:tint val="45000"/>
                    <a:satMod val="400000"/>
                  </a:schemeClr>
                </a:duotone>
              </a:blip>
              <a:tile tx="0" ty="0" sx="100000" sy="100000" flip="none" algn="tl"/>
            </a:blipFill>
          </p:spPr>
          <p:txBody>
            <a:bodyPr wrap="square" rtlCol="0">
              <a:spAutoFit/>
            </a:bodyPr>
            <a:lstStyle/>
            <a:p>
              <a:r>
                <a:rPr lang="es-ES" dirty="0"/>
                <a:t>7 – NIVEL DE IDIOMA</a:t>
              </a:r>
            </a:p>
          </p:txBody>
        </p:sp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A32A095E-07D8-A240-ABE5-02BDC6CB87C4}"/>
                </a:ext>
              </a:extLst>
            </p:cNvPr>
            <p:cNvSpPr txBox="1"/>
            <p:nvPr/>
          </p:nvSpPr>
          <p:spPr>
            <a:xfrm>
              <a:off x="4031940" y="4329621"/>
              <a:ext cx="4392488" cy="307777"/>
            </a:xfrm>
            <a:prstGeom prst="rect">
              <a:avLst/>
            </a:prstGeom>
            <a:blipFill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tile tx="0" ty="0" sx="100000" sy="100000" flip="none" algn="tl"/>
            </a:blipFill>
          </p:spPr>
          <p:txBody>
            <a:bodyPr wrap="square" rtlCol="0">
              <a:spAutoFit/>
            </a:bodyPr>
            <a:lstStyle/>
            <a:p>
              <a:r>
                <a:rPr lang="es-ES" dirty="0"/>
                <a:t>8 - ALOJAMIENTO</a:t>
              </a:r>
            </a:p>
          </p:txBody>
        </p:sp>
        <p:sp>
          <p:nvSpPr>
            <p:cNvPr id="14" name="CuadroTexto 13">
              <a:extLst>
                <a:ext uri="{FF2B5EF4-FFF2-40B4-BE49-F238E27FC236}">
                  <a16:creationId xmlns:a16="http://schemas.microsoft.com/office/drawing/2014/main" id="{22E80E60-7CAD-A444-BC15-2E743AF5D829}"/>
                </a:ext>
              </a:extLst>
            </p:cNvPr>
            <p:cNvSpPr txBox="1"/>
            <p:nvPr/>
          </p:nvSpPr>
          <p:spPr>
            <a:xfrm>
              <a:off x="4427984" y="4714693"/>
              <a:ext cx="4032448" cy="307777"/>
            </a:xfrm>
            <a:prstGeom prst="rect">
              <a:avLst/>
            </a:prstGeom>
            <a:blipFill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tile tx="0" ty="0" sx="100000" sy="100000" flip="none" algn="tl"/>
            </a:blipFill>
          </p:spPr>
          <p:txBody>
            <a:bodyPr wrap="square" rtlCol="0">
              <a:spAutoFit/>
            </a:bodyPr>
            <a:lstStyle/>
            <a:p>
              <a:r>
                <a:rPr lang="es-ES" dirty="0"/>
                <a:t>9 – TEMAS VARIOS</a:t>
              </a:r>
            </a:p>
          </p:txBody>
        </p:sp>
      </p:grpSp>
      <p:sp>
        <p:nvSpPr>
          <p:cNvPr id="19" name="CuadroTexto 18">
            <a:extLst>
              <a:ext uri="{FF2B5EF4-FFF2-40B4-BE49-F238E27FC236}">
                <a16:creationId xmlns:a16="http://schemas.microsoft.com/office/drawing/2014/main" id="{ABCD9433-AC43-B745-A429-FC9A7931B804}"/>
              </a:ext>
            </a:extLst>
          </p:cNvPr>
          <p:cNvSpPr txBox="1"/>
          <p:nvPr/>
        </p:nvSpPr>
        <p:spPr>
          <a:xfrm>
            <a:off x="7906562" y="4340050"/>
            <a:ext cx="913910" cy="312507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solidFill>
                  <a:schemeClr val="bg1"/>
                </a:solidFill>
              </a:rPr>
              <a:t>FASE 4</a:t>
            </a:r>
          </a:p>
        </p:txBody>
      </p:sp>
    </p:spTree>
    <p:extLst>
      <p:ext uri="{BB962C8B-B14F-4D97-AF65-F5344CB8AC3E}">
        <p14:creationId xmlns:p14="http://schemas.microsoft.com/office/powerpoint/2010/main" val="36265515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REQUISITOS PARA IR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A6177C1-DA16-CB47-A0AD-C28B1C4D6C18}"/>
              </a:ext>
            </a:extLst>
          </p:cNvPr>
          <p:cNvSpPr txBox="1"/>
          <p:nvPr/>
        </p:nvSpPr>
        <p:spPr>
          <a:xfrm>
            <a:off x="755576" y="1419622"/>
            <a:ext cx="2232248" cy="307777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BASICOS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0023B06-8B9C-8C47-A247-EDD2B97DA607}"/>
              </a:ext>
            </a:extLst>
          </p:cNvPr>
          <p:cNvSpPr txBox="1"/>
          <p:nvPr/>
        </p:nvSpPr>
        <p:spPr>
          <a:xfrm>
            <a:off x="4427984" y="1419622"/>
            <a:ext cx="2232248" cy="307777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COMPLEMENTARIOS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A05F045-C154-B74B-8584-1145E5E4A23A}"/>
              </a:ext>
            </a:extLst>
          </p:cNvPr>
          <p:cNvSpPr txBox="1"/>
          <p:nvPr/>
        </p:nvSpPr>
        <p:spPr>
          <a:xfrm>
            <a:off x="772688" y="1995686"/>
            <a:ext cx="3367264" cy="102188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1"/>
                </a:solidFill>
              </a:rPr>
              <a:t>Certificado de bachillerato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1"/>
                </a:solidFill>
              </a:rPr>
              <a:t>Nota mínima en ciertas asignaturas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1"/>
                </a:solidFill>
              </a:rPr>
              <a:t>Certificado de nivel de idioma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809D218-6AF7-B147-BAEF-D9211686C5A9}"/>
              </a:ext>
            </a:extLst>
          </p:cNvPr>
          <p:cNvSpPr txBox="1"/>
          <p:nvPr/>
        </p:nvSpPr>
        <p:spPr>
          <a:xfrm>
            <a:off x="4427984" y="1995686"/>
            <a:ext cx="3816424" cy="102188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1"/>
                </a:solidFill>
              </a:rPr>
              <a:t>Carta de motivación / Personal </a:t>
            </a:r>
            <a:r>
              <a:rPr lang="es-ES" dirty="0" err="1">
                <a:solidFill>
                  <a:schemeClr val="tx1"/>
                </a:solidFill>
              </a:rPr>
              <a:t>Statement</a:t>
            </a:r>
            <a:endParaRPr lang="es-ES" dirty="0">
              <a:solidFill>
                <a:schemeClr val="tx1"/>
              </a:solidFill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1"/>
                </a:solidFill>
              </a:rPr>
              <a:t>Cartas de recomendación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1"/>
                </a:solidFill>
              </a:rPr>
              <a:t>Certificaciones y acreditaciones varios</a:t>
            </a:r>
          </a:p>
        </p:txBody>
      </p:sp>
    </p:spTree>
    <p:extLst>
      <p:ext uri="{BB962C8B-B14F-4D97-AF65-F5344CB8AC3E}">
        <p14:creationId xmlns:p14="http://schemas.microsoft.com/office/powerpoint/2010/main" val="27318818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91881" y="160725"/>
            <a:ext cx="5112567" cy="617399"/>
          </a:xfrm>
        </p:spPr>
        <p:txBody>
          <a:bodyPr>
            <a:normAutofit/>
          </a:bodyPr>
          <a:lstStyle/>
          <a:p>
            <a:r>
              <a:rPr lang="es-ES" sz="2800" dirty="0"/>
              <a:t>CONCLUSION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D247F24-E7FE-E84F-9343-96B279238D77}"/>
              </a:ext>
            </a:extLst>
          </p:cNvPr>
          <p:cNvSpPr txBox="1"/>
          <p:nvPr/>
        </p:nvSpPr>
        <p:spPr>
          <a:xfrm>
            <a:off x="755576" y="1347614"/>
            <a:ext cx="2736305" cy="307777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VUELVES A ESPAÑA CON: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575B7CD-5AFF-4848-A750-AFB4C5650793}"/>
              </a:ext>
            </a:extLst>
          </p:cNvPr>
          <p:cNvSpPr txBox="1"/>
          <p:nvPr/>
        </p:nvSpPr>
        <p:spPr>
          <a:xfrm>
            <a:off x="755576" y="1851670"/>
            <a:ext cx="7848872" cy="26377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1098550" lvl="2" indent="-342900">
              <a:lnSpc>
                <a:spcPct val="150000"/>
              </a:lnSpc>
              <a:buClr>
                <a:schemeClr val="tx2">
                  <a:lumMod val="25000"/>
                </a:schemeClr>
              </a:buClr>
              <a:buFont typeface="+mj-lt"/>
              <a:buAutoNum type="arabicParenR"/>
            </a:pPr>
            <a:r>
              <a:rPr lang="es-ES" dirty="0"/>
              <a:t>Título universidad de universidades de prestigio</a:t>
            </a:r>
          </a:p>
          <a:p>
            <a:pPr marL="1098550" lvl="2" indent="-342900">
              <a:lnSpc>
                <a:spcPct val="150000"/>
              </a:lnSpc>
              <a:buClr>
                <a:schemeClr val="tx2">
                  <a:lumMod val="25000"/>
                </a:schemeClr>
              </a:buClr>
              <a:buFont typeface="+mj-lt"/>
              <a:buAutoNum type="arabicParenR"/>
            </a:pPr>
            <a:r>
              <a:rPr lang="es-ES" dirty="0"/>
              <a:t>Dominio de idioma inglés y posiblemente un idioma adicional - Globalización</a:t>
            </a:r>
          </a:p>
          <a:p>
            <a:pPr marL="1098550" lvl="2" indent="-342900">
              <a:lnSpc>
                <a:spcPct val="150000"/>
              </a:lnSpc>
              <a:buClr>
                <a:schemeClr val="tx2">
                  <a:lumMod val="25000"/>
                </a:schemeClr>
              </a:buClr>
              <a:buFont typeface="+mj-lt"/>
              <a:buAutoNum type="arabicParenR"/>
            </a:pPr>
            <a:r>
              <a:rPr lang="es-ES" dirty="0"/>
              <a:t>Conocimientos prácticos de carrera </a:t>
            </a:r>
          </a:p>
          <a:p>
            <a:pPr marL="1098550" lvl="2" indent="-342900">
              <a:lnSpc>
                <a:spcPct val="150000"/>
              </a:lnSpc>
              <a:buClr>
                <a:schemeClr val="tx2">
                  <a:lumMod val="25000"/>
                </a:schemeClr>
              </a:buClr>
              <a:buFont typeface="+mj-lt"/>
              <a:buAutoNum type="arabicParenR"/>
            </a:pPr>
            <a:r>
              <a:rPr lang="es-ES" dirty="0"/>
              <a:t>Network de contactos internacional</a:t>
            </a:r>
          </a:p>
          <a:p>
            <a:pPr marL="1098550" lvl="2" indent="-342900">
              <a:lnSpc>
                <a:spcPct val="150000"/>
              </a:lnSpc>
              <a:buClr>
                <a:schemeClr val="tx2">
                  <a:lumMod val="25000"/>
                </a:schemeClr>
              </a:buClr>
              <a:buFont typeface="+mj-lt"/>
              <a:buAutoNum type="arabicParenR"/>
            </a:pPr>
            <a:r>
              <a:rPr lang="es-ES" dirty="0"/>
              <a:t>Experiencia laboral (</a:t>
            </a:r>
            <a:r>
              <a:rPr lang="es-ES" dirty="0" err="1"/>
              <a:t>part</a:t>
            </a:r>
            <a:r>
              <a:rPr lang="es-ES" dirty="0"/>
              <a:t> time o post universidad)</a:t>
            </a:r>
          </a:p>
          <a:p>
            <a:pPr marL="1098550" lvl="2" indent="-342900">
              <a:lnSpc>
                <a:spcPct val="150000"/>
              </a:lnSpc>
              <a:buClr>
                <a:schemeClr val="tx2">
                  <a:lumMod val="25000"/>
                </a:schemeClr>
              </a:buClr>
              <a:buFont typeface="+mj-lt"/>
              <a:buAutoNum type="arabicParenR"/>
            </a:pPr>
            <a:r>
              <a:rPr lang="es-ES" dirty="0"/>
              <a:t>Visión global e internacional</a:t>
            </a:r>
          </a:p>
          <a:p>
            <a:pPr marL="1098550" lvl="2" indent="-342900">
              <a:lnSpc>
                <a:spcPct val="150000"/>
              </a:lnSpc>
              <a:buClr>
                <a:schemeClr val="tx2">
                  <a:lumMod val="25000"/>
                </a:schemeClr>
              </a:buClr>
              <a:buFont typeface="+mj-lt"/>
              <a:buAutoNum type="arabicParenR"/>
            </a:pPr>
            <a:r>
              <a:rPr lang="es-ES" dirty="0"/>
              <a:t>Madurez y experiencia de vida</a:t>
            </a:r>
          </a:p>
          <a:p>
            <a:pPr marL="1098550" lvl="2" indent="-342900">
              <a:lnSpc>
                <a:spcPct val="150000"/>
              </a:lnSpc>
              <a:buClr>
                <a:schemeClr val="tx2">
                  <a:lumMod val="25000"/>
                </a:schemeClr>
              </a:buClr>
              <a:buFont typeface="+mj-lt"/>
              <a:buAutoNum type="arabicParenR"/>
            </a:pPr>
            <a:r>
              <a:rPr lang="es-ES" dirty="0"/>
              <a:t>Adquisición de “herramientas diferenciadoras”</a:t>
            </a:r>
          </a:p>
        </p:txBody>
      </p:sp>
    </p:spTree>
    <p:extLst>
      <p:ext uri="{BB962C8B-B14F-4D97-AF65-F5344CB8AC3E}">
        <p14:creationId xmlns:p14="http://schemas.microsoft.com/office/powerpoint/2010/main" val="8608673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hape 35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663527" y="263660"/>
            <a:ext cx="3491880" cy="342804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3 Rectángulo"/>
          <p:cNvSpPr/>
          <p:nvPr/>
        </p:nvSpPr>
        <p:spPr>
          <a:xfrm>
            <a:off x="899592" y="1977684"/>
            <a:ext cx="7488832" cy="2106234"/>
          </a:xfrm>
          <a:prstGeom prst="rect">
            <a:avLst/>
          </a:prstGeom>
          <a:solidFill>
            <a:schemeClr val="accent6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15616" y="1977684"/>
            <a:ext cx="3312368" cy="489701"/>
          </a:xfrm>
          <a:noFill/>
        </p:spPr>
        <p:txBody>
          <a:bodyPr/>
          <a:lstStyle/>
          <a:p>
            <a:pPr algn="l"/>
            <a:r>
              <a:rPr lang="es-ES" sz="2000" b="1" dirty="0">
                <a:solidFill>
                  <a:srgbClr val="002060"/>
                </a:solidFill>
              </a:rPr>
              <a:t>Datos de contacto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15616" y="2733769"/>
            <a:ext cx="6552728" cy="16381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1600" dirty="0">
                <a:solidFill>
                  <a:schemeClr val="accent5">
                    <a:lumMod val="75000"/>
                  </a:schemeClr>
                </a:solidFill>
              </a:rPr>
              <a:t>Ampliación de información:      </a:t>
            </a:r>
            <a:r>
              <a:rPr lang="es-ES" sz="1600" dirty="0">
                <a:solidFill>
                  <a:schemeClr val="accent5">
                    <a:lumMod val="75000"/>
                  </a:schemeClr>
                </a:solidFill>
                <a:hlinkClick r:id="rId3"/>
              </a:rPr>
              <a:t>h</a:t>
            </a:r>
            <a:r>
              <a:rPr lang="es-ES" sz="1600" b="1" dirty="0">
                <a:solidFill>
                  <a:schemeClr val="accent5">
                    <a:lumMod val="75000"/>
                  </a:schemeClr>
                </a:solidFill>
                <a:hlinkClick r:id="rId3"/>
              </a:rPr>
              <a:t>ello@royaluniversities.com</a:t>
            </a:r>
            <a:endParaRPr lang="es-ES" sz="16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s-ES" sz="1600" b="1" dirty="0">
                <a:solidFill>
                  <a:schemeClr val="accent5">
                    <a:lumMod val="75000"/>
                  </a:schemeClr>
                </a:solidFill>
              </a:rPr>
              <a:t>			</a:t>
            </a:r>
            <a:r>
              <a:rPr lang="es-ES" sz="1600" dirty="0">
                <a:solidFill>
                  <a:schemeClr val="accent5">
                    <a:lumMod val="50000"/>
                  </a:schemeClr>
                </a:solidFill>
              </a:rPr>
              <a:t>Tel. (34) 910 836 328</a:t>
            </a:r>
          </a:p>
          <a:p>
            <a:pPr marL="0" indent="0">
              <a:buNone/>
            </a:pPr>
            <a:r>
              <a:rPr lang="es-ES" sz="1600" dirty="0">
                <a:solidFill>
                  <a:schemeClr val="accent5">
                    <a:lumMod val="50000"/>
                  </a:schemeClr>
                </a:solidFill>
              </a:rPr>
              <a:t>			Tel. (34) 692 570 000  - Fran Leiva</a:t>
            </a:r>
          </a:p>
          <a:p>
            <a:pPr marL="0" indent="0">
              <a:buNone/>
            </a:pPr>
            <a:r>
              <a:rPr lang="es-ES" sz="1600" dirty="0">
                <a:solidFill>
                  <a:schemeClr val="accent5">
                    <a:lumMod val="50000"/>
                  </a:schemeClr>
                </a:solidFill>
              </a:rPr>
              <a:t>			</a:t>
            </a:r>
            <a:r>
              <a:rPr lang="es-ES" sz="1600" dirty="0">
                <a:solidFill>
                  <a:schemeClr val="accent5">
                    <a:lumMod val="50000"/>
                  </a:schemeClr>
                </a:solidFill>
                <a:hlinkClick r:id="rId4"/>
              </a:rPr>
              <a:t>www.royaluniversities.com</a:t>
            </a:r>
            <a:endParaRPr lang="es-ES" sz="1600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s-ES" sz="16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4272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12E2A9D7-1480-414D-B7DD-7259FA7FC7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18187" indent="0">
              <a:buNone/>
            </a:pPr>
            <a:endParaRPr lang="es-E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s-ES" sz="2000" dirty="0"/>
              <a:t>Organización especializada en orientación universitaria internacional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sz="2000" dirty="0"/>
              <a:t>8 años en el sector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sz="2000" dirty="0"/>
              <a:t>Experiencia con cientos de chicos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sz="2000" dirty="0"/>
              <a:t>Trabajamos a nivel nacional en colegios e institutos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sz="2000" dirty="0"/>
              <a:t>Equipo de profesores, psicólogos y profesionales del mundo de la educación</a:t>
            </a:r>
          </a:p>
          <a:p>
            <a:endParaRPr lang="es-ES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C15048AC-7399-654F-9D4B-593F5199F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ROYAL UNIVERSITIES</a:t>
            </a:r>
          </a:p>
        </p:txBody>
      </p:sp>
    </p:spTree>
    <p:extLst>
      <p:ext uri="{BB962C8B-B14F-4D97-AF65-F5344CB8AC3E}">
        <p14:creationId xmlns:p14="http://schemas.microsoft.com/office/powerpoint/2010/main" val="13465415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07334C26-8008-494D-964A-BC1C75313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808" y="195486"/>
            <a:ext cx="5688632" cy="642527"/>
          </a:xfrm>
        </p:spPr>
        <p:txBody>
          <a:bodyPr/>
          <a:lstStyle/>
          <a:p>
            <a:r>
              <a:rPr lang="es-ES" sz="2800" dirty="0"/>
              <a:t>EXPERIENCIA INTERNACIONAL</a:t>
            </a:r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251526F5-2A4D-1D43-AB20-9C9E1CA4C7F8}"/>
              </a:ext>
            </a:extLst>
          </p:cNvPr>
          <p:cNvGrpSpPr/>
          <p:nvPr/>
        </p:nvGrpSpPr>
        <p:grpSpPr>
          <a:xfrm>
            <a:off x="3131840" y="838013"/>
            <a:ext cx="5616624" cy="4464496"/>
            <a:chOff x="2252103" y="838013"/>
            <a:chExt cx="5616624" cy="4464496"/>
          </a:xfrm>
        </p:grpSpPr>
        <p:pic>
          <p:nvPicPr>
            <p:cNvPr id="5" name="Gráfico 4" descr="Gráfico circular">
              <a:extLst>
                <a:ext uri="{FF2B5EF4-FFF2-40B4-BE49-F238E27FC236}">
                  <a16:creationId xmlns:a16="http://schemas.microsoft.com/office/drawing/2014/main" id="{276ACAC8-2489-844A-9F62-E5BA6B5DBFA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252103" y="838013"/>
              <a:ext cx="4464496" cy="4464496"/>
            </a:xfrm>
            <a:prstGeom prst="rect">
              <a:avLst/>
            </a:prstGeom>
          </p:spPr>
        </p:pic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ED221BBE-DCA0-4546-A932-FC8D624C5C8C}"/>
                </a:ext>
              </a:extLst>
            </p:cNvPr>
            <p:cNvSpPr txBox="1"/>
            <p:nvPr/>
          </p:nvSpPr>
          <p:spPr>
            <a:xfrm>
              <a:off x="2699792" y="2700929"/>
              <a:ext cx="151216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dirty="0"/>
                <a:t>FORMACION ACADEMICA DE CALIDAD</a:t>
              </a:r>
            </a:p>
          </p:txBody>
        </p:sp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AE688F56-7BDE-EF41-B2CB-B83EAA43324F}"/>
                </a:ext>
              </a:extLst>
            </p:cNvPr>
            <p:cNvSpPr txBox="1"/>
            <p:nvPr/>
          </p:nvSpPr>
          <p:spPr>
            <a:xfrm>
              <a:off x="5564471" y="1893895"/>
              <a:ext cx="230425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dirty="0"/>
                <a:t>DESARROLLO PERSONAL ENTORNO INTERNACIONAL</a:t>
              </a:r>
            </a:p>
          </p:txBody>
        </p:sp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C0DBB985-9687-3A43-978E-1A902A0B1542}"/>
                </a:ext>
              </a:extLst>
            </p:cNvPr>
            <p:cNvSpPr txBox="1"/>
            <p:nvPr/>
          </p:nvSpPr>
          <p:spPr>
            <a:xfrm>
              <a:off x="5508104" y="3345358"/>
              <a:ext cx="192385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dirty="0"/>
                <a:t>OPORTUNIDADES PROFESIONALES</a:t>
              </a:r>
            </a:p>
          </p:txBody>
        </p:sp>
      </p:grpSp>
      <p:sp>
        <p:nvSpPr>
          <p:cNvPr id="9" name="CuadroTexto 8">
            <a:extLst>
              <a:ext uri="{FF2B5EF4-FFF2-40B4-BE49-F238E27FC236}">
                <a16:creationId xmlns:a16="http://schemas.microsoft.com/office/drawing/2014/main" id="{F32B274C-8D9E-0B4B-B7BD-7564E9B818C4}"/>
              </a:ext>
            </a:extLst>
          </p:cNvPr>
          <p:cNvSpPr txBox="1"/>
          <p:nvPr/>
        </p:nvSpPr>
        <p:spPr>
          <a:xfrm>
            <a:off x="648274" y="2654905"/>
            <a:ext cx="220406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HERRAMIENTAS DE DIFERENCIACION PARA EL FUTURO</a:t>
            </a:r>
          </a:p>
        </p:txBody>
      </p:sp>
      <p:sp>
        <p:nvSpPr>
          <p:cNvPr id="11" name="Igual 10">
            <a:extLst>
              <a:ext uri="{FF2B5EF4-FFF2-40B4-BE49-F238E27FC236}">
                <a16:creationId xmlns:a16="http://schemas.microsoft.com/office/drawing/2014/main" id="{9A7518CB-FC44-DA4F-A40F-66E042756A9C}"/>
              </a:ext>
            </a:extLst>
          </p:cNvPr>
          <p:cNvSpPr/>
          <p:nvPr/>
        </p:nvSpPr>
        <p:spPr>
          <a:xfrm>
            <a:off x="2843706" y="2781449"/>
            <a:ext cx="366311" cy="485576"/>
          </a:xfrm>
          <a:prstGeom prst="mathEqual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5755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4145E670-3B40-CE4A-AAEF-6D809CA85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MEJORES PAISES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B84B3D2-A981-094B-8207-D9C2060E1A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0832" y="1131590"/>
            <a:ext cx="838200" cy="1054100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E51A8AAF-A179-354E-AF64-71010BB6AF6D}"/>
              </a:ext>
            </a:extLst>
          </p:cNvPr>
          <p:cNvSpPr txBox="1"/>
          <p:nvPr/>
        </p:nvSpPr>
        <p:spPr>
          <a:xfrm>
            <a:off x="1989138" y="1131590"/>
            <a:ext cx="56166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638" indent="-131763">
              <a:buFont typeface="Arial" panose="020B0604020202020204" pitchFamily="34" charset="0"/>
              <a:buChar char="•"/>
            </a:pPr>
            <a:r>
              <a:rPr lang="es-ES" dirty="0"/>
              <a:t>Está creciendo muy rápidamente el número de alumnos</a:t>
            </a:r>
          </a:p>
          <a:p>
            <a:pPr marL="274638" indent="-131763">
              <a:buFont typeface="Arial" panose="020B0604020202020204" pitchFamily="34" charset="0"/>
              <a:buChar char="•"/>
            </a:pPr>
            <a:r>
              <a:rPr lang="es-ES" dirty="0"/>
              <a:t>Programas conjuntos con universidades de USA y Canadá</a:t>
            </a:r>
          </a:p>
          <a:p>
            <a:pPr marL="274638" indent="-131763">
              <a:buFont typeface="Arial" panose="020B0604020202020204" pitchFamily="34" charset="0"/>
              <a:buChar char="•"/>
            </a:pPr>
            <a:r>
              <a:rPr lang="es-ES" dirty="0"/>
              <a:t>Posibilidad de conseguir crédito del gobierno irlandés</a:t>
            </a:r>
          </a:p>
          <a:p>
            <a:pPr marL="274638" indent="-131763">
              <a:buFont typeface="Arial" panose="020B0604020202020204" pitchFamily="34" charset="0"/>
              <a:buChar char="•"/>
            </a:pPr>
            <a:r>
              <a:rPr lang="es-ES" dirty="0"/>
              <a:t>Cada vez más multinacionales por razones fiscales en Irlanda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71A05FEF-A9EF-6249-896F-8FF51713A2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0271" y="2381746"/>
            <a:ext cx="838200" cy="1054100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403269AD-96F9-8B42-ACC7-2D03C5C71A8D}"/>
              </a:ext>
            </a:extLst>
          </p:cNvPr>
          <p:cNvSpPr txBox="1"/>
          <p:nvPr/>
        </p:nvSpPr>
        <p:spPr>
          <a:xfrm>
            <a:off x="2123728" y="2336030"/>
            <a:ext cx="561662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638" indent="-131763">
              <a:buFont typeface="Arial" panose="020B0604020202020204" pitchFamily="34" charset="0"/>
              <a:buChar char="•"/>
            </a:pPr>
            <a:r>
              <a:rPr lang="es-ES" dirty="0"/>
              <a:t>Universidades de muchísimo prestigio a nivel mundial </a:t>
            </a:r>
          </a:p>
          <a:p>
            <a:pPr marL="274638" indent="-131763">
              <a:buFont typeface="Arial" panose="020B0604020202020204" pitchFamily="34" charset="0"/>
              <a:buChar char="•"/>
            </a:pPr>
            <a:r>
              <a:rPr lang="es-ES" dirty="0"/>
              <a:t>Optima situación en Rankings universitarios a nivel internacional</a:t>
            </a:r>
          </a:p>
          <a:p>
            <a:pPr marL="274638" indent="-131763">
              <a:buFont typeface="Arial" panose="020B0604020202020204" pitchFamily="34" charset="0"/>
              <a:buChar char="•"/>
            </a:pPr>
            <a:r>
              <a:rPr lang="es-ES" dirty="0"/>
              <a:t>“Principal” país universitario internacional europeo</a:t>
            </a:r>
          </a:p>
          <a:p>
            <a:pPr marL="274638" indent="-131763">
              <a:buFont typeface="Arial" panose="020B0604020202020204" pitchFamily="34" charset="0"/>
              <a:buChar char="•"/>
            </a:pPr>
            <a:r>
              <a:rPr lang="es-ES" dirty="0"/>
              <a:t>Precio del grado +/- 2000 €</a:t>
            </a:r>
          </a:p>
          <a:p>
            <a:pPr marL="274638" indent="-131763">
              <a:buFont typeface="Arial" panose="020B0604020202020204" pitchFamily="34" charset="0"/>
              <a:buChar char="•"/>
            </a:pPr>
            <a:r>
              <a:rPr lang="es-ES" dirty="0"/>
              <a:t>Población habla al 95% en inglés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3B5170B4-291D-BB41-87CE-2EF2D70636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0271" y="3651870"/>
            <a:ext cx="838200" cy="1054100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1AC39D15-9527-2344-A28E-729112BCB1AC}"/>
              </a:ext>
            </a:extLst>
          </p:cNvPr>
          <p:cNvSpPr txBox="1"/>
          <p:nvPr/>
        </p:nvSpPr>
        <p:spPr>
          <a:xfrm>
            <a:off x="2123728" y="3705875"/>
            <a:ext cx="56166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638" indent="-131763">
              <a:buFont typeface="Arial" panose="020B0604020202020204" pitchFamily="34" charset="0"/>
              <a:buChar char="•"/>
            </a:pPr>
            <a:r>
              <a:rPr lang="es-ES" dirty="0"/>
              <a:t>Optima situación en Rankings universitarios a nivel internacional</a:t>
            </a:r>
          </a:p>
          <a:p>
            <a:pPr marL="274638" indent="-131763">
              <a:buFont typeface="Arial" panose="020B0604020202020204" pitchFamily="34" charset="0"/>
              <a:buChar char="•"/>
            </a:pPr>
            <a:r>
              <a:rPr lang="es-ES" dirty="0"/>
              <a:t>La universidad es gratuita </a:t>
            </a:r>
          </a:p>
          <a:p>
            <a:pPr marL="274638" indent="-131763">
              <a:buFont typeface="Arial" panose="020B0604020202020204" pitchFamily="34" charset="0"/>
              <a:buChar char="•"/>
            </a:pPr>
            <a:r>
              <a:rPr lang="es-ES" dirty="0"/>
              <a:t>Comunidad de 300.000 estudiantes internacionales</a:t>
            </a:r>
          </a:p>
          <a:p>
            <a:pPr marL="274638" indent="-131763">
              <a:buFont typeface="Arial" panose="020B0604020202020204" pitchFamily="34" charset="0"/>
              <a:buChar char="•"/>
            </a:pPr>
            <a:r>
              <a:rPr lang="es-ES" dirty="0"/>
              <a:t>Economía muy fuerte</a:t>
            </a:r>
          </a:p>
          <a:p>
            <a:pPr marL="274638" indent="-131763">
              <a:buFont typeface="Arial" panose="020B0604020202020204" pitchFamily="34" charset="0"/>
              <a:buChar char="•"/>
            </a:pPr>
            <a:r>
              <a:rPr lang="es-ES" dirty="0"/>
              <a:t>60% Jobs en la propia universidad</a:t>
            </a:r>
          </a:p>
          <a:p>
            <a:pPr marL="274638" indent="-131763">
              <a:buFont typeface="Arial" panose="020B0604020202020204" pitchFamily="34" charset="0"/>
              <a:buChar char="•"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60125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4145E670-3B40-CE4A-AAEF-6D809CA85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MEJORES PAISES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E51A8AAF-A179-354E-AF64-71010BB6AF6D}"/>
              </a:ext>
            </a:extLst>
          </p:cNvPr>
          <p:cNvSpPr txBox="1"/>
          <p:nvPr/>
        </p:nvSpPr>
        <p:spPr>
          <a:xfrm>
            <a:off x="2061146" y="1079149"/>
            <a:ext cx="64712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638" indent="-131763">
              <a:buFont typeface="Arial" panose="020B0604020202020204" pitchFamily="34" charset="0"/>
              <a:buChar char="•"/>
            </a:pPr>
            <a:r>
              <a:rPr lang="es-ES" dirty="0"/>
              <a:t>Mejor posición absoluta de universidades en Europa</a:t>
            </a:r>
          </a:p>
          <a:p>
            <a:pPr marL="274638" indent="-131763">
              <a:buFont typeface="Arial" panose="020B0604020202020204" pitchFamily="34" charset="0"/>
              <a:buChar char="•"/>
            </a:pPr>
            <a:r>
              <a:rPr lang="es-ES" dirty="0"/>
              <a:t>Formación focalizada a la práctica y a la empresa</a:t>
            </a:r>
          </a:p>
          <a:p>
            <a:pPr marL="274638" indent="-131763">
              <a:buFont typeface="Arial" panose="020B0604020202020204" pitchFamily="34" charset="0"/>
              <a:buChar char="•"/>
            </a:pPr>
            <a:r>
              <a:rPr lang="es-ES" dirty="0"/>
              <a:t>Precio elevado </a:t>
            </a:r>
          </a:p>
          <a:p>
            <a:pPr marL="274638" indent="-131763">
              <a:buFont typeface="Arial" panose="020B0604020202020204" pitchFamily="34" charset="0"/>
              <a:buChar char="•"/>
            </a:pPr>
            <a:r>
              <a:rPr lang="es-ES" dirty="0"/>
              <a:t>Buenas oportunidades laborales al finalizar la carrera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403269AD-96F9-8B42-ACC7-2D03C5C71A8D}"/>
              </a:ext>
            </a:extLst>
          </p:cNvPr>
          <p:cNvSpPr txBox="1"/>
          <p:nvPr/>
        </p:nvSpPr>
        <p:spPr>
          <a:xfrm>
            <a:off x="2051720" y="2283589"/>
            <a:ext cx="64712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638" indent="-131763">
              <a:buFont typeface="Arial" panose="020B0604020202020204" pitchFamily="34" charset="0"/>
              <a:buChar char="•"/>
            </a:pPr>
            <a:r>
              <a:rPr lang="es-ES" dirty="0"/>
              <a:t>Excelente sistema de formación universitaria</a:t>
            </a:r>
          </a:p>
          <a:p>
            <a:pPr marL="274638" indent="-131763">
              <a:buFont typeface="Arial" panose="020B0604020202020204" pitchFamily="34" charset="0"/>
              <a:buChar char="•"/>
            </a:pPr>
            <a:r>
              <a:rPr lang="es-ES" dirty="0"/>
              <a:t>Gratuidad de la universidad</a:t>
            </a:r>
          </a:p>
          <a:p>
            <a:pPr marL="274638" indent="-131763">
              <a:buFont typeface="Arial" panose="020B0604020202020204" pitchFamily="34" charset="0"/>
              <a:buChar char="•"/>
            </a:pPr>
            <a:r>
              <a:rPr lang="es-ES" dirty="0"/>
              <a:t>Comunidad universitaria en fuerte crecimiento</a:t>
            </a:r>
          </a:p>
          <a:p>
            <a:pPr marL="274638" indent="-131763">
              <a:buFont typeface="Arial" panose="020B0604020202020204" pitchFamily="34" charset="0"/>
              <a:buChar char="•"/>
            </a:pPr>
            <a:r>
              <a:rPr lang="es-ES" dirty="0"/>
              <a:t>El coste de vida es un poco más elevado que la media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8ED89A91-57C2-5941-9CEE-FCEE73E903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1079149"/>
            <a:ext cx="838200" cy="10541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6DA51651-41EF-C147-8C91-A34346E571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40" y="2322254"/>
            <a:ext cx="838200" cy="10541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2FBC86F3-6F91-9143-B220-AE84541910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1640" y="3565359"/>
            <a:ext cx="838200" cy="1054100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520454E9-2ED7-E74B-97E8-3452200EBE0F}"/>
              </a:ext>
            </a:extLst>
          </p:cNvPr>
          <p:cNvSpPr txBox="1"/>
          <p:nvPr/>
        </p:nvSpPr>
        <p:spPr>
          <a:xfrm>
            <a:off x="2061146" y="3590202"/>
            <a:ext cx="64712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638" indent="-131763">
              <a:buFont typeface="Arial" panose="020B0604020202020204" pitchFamily="34" charset="0"/>
              <a:buChar char="•"/>
            </a:pPr>
            <a:r>
              <a:rPr lang="es-ES" dirty="0"/>
              <a:t>Excelente sistema de formación universitaria</a:t>
            </a:r>
          </a:p>
          <a:p>
            <a:pPr marL="274638" indent="-131763">
              <a:buFont typeface="Arial" panose="020B0604020202020204" pitchFamily="34" charset="0"/>
              <a:buChar char="•"/>
            </a:pPr>
            <a:r>
              <a:rPr lang="es-ES" dirty="0"/>
              <a:t>Más orientado a estudios de grado o master en francés</a:t>
            </a:r>
          </a:p>
          <a:p>
            <a:pPr marL="274638" indent="-131763">
              <a:buFont typeface="Arial" panose="020B0604020202020204" pitchFamily="34" charset="0"/>
              <a:buChar char="•"/>
            </a:pPr>
            <a:r>
              <a:rPr lang="es-ES" dirty="0"/>
              <a:t>Gran comunidad de estudiantes internacionales</a:t>
            </a:r>
          </a:p>
          <a:p>
            <a:pPr marL="274638" indent="-131763">
              <a:buFont typeface="Arial" panose="020B0604020202020204" pitchFamily="34" charset="0"/>
              <a:buChar char="•"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717940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>
            <a:alpha val="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915816" y="160725"/>
            <a:ext cx="6228159" cy="617399"/>
          </a:xfrm>
        </p:spPr>
        <p:txBody>
          <a:bodyPr>
            <a:normAutofit fontScale="90000"/>
          </a:bodyPr>
          <a:lstStyle/>
          <a:p>
            <a:r>
              <a:rPr lang="es-ES" dirty="0"/>
              <a:t>El sistema universitario en EUROPA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81C367B3-1D30-C145-9B27-F1767C946E2C}"/>
              </a:ext>
            </a:extLst>
          </p:cNvPr>
          <p:cNvSpPr txBox="1"/>
          <p:nvPr/>
        </p:nvSpPr>
        <p:spPr>
          <a:xfrm>
            <a:off x="539552" y="1414478"/>
            <a:ext cx="7848872" cy="26377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1098550" lvl="2" indent="-342900">
              <a:lnSpc>
                <a:spcPct val="150000"/>
              </a:lnSpc>
              <a:buClr>
                <a:schemeClr val="tx2">
                  <a:lumMod val="25000"/>
                </a:schemeClr>
              </a:buClr>
              <a:buFont typeface="+mj-lt"/>
              <a:buAutoNum type="arabicParenR"/>
            </a:pPr>
            <a:r>
              <a:rPr lang="es-ES" dirty="0"/>
              <a:t>Duración del grado = 3 a 4 años</a:t>
            </a:r>
          </a:p>
          <a:p>
            <a:pPr marL="1098550" lvl="2" indent="-342900">
              <a:lnSpc>
                <a:spcPct val="150000"/>
              </a:lnSpc>
              <a:buClr>
                <a:schemeClr val="tx2">
                  <a:lumMod val="25000"/>
                </a:schemeClr>
              </a:buClr>
              <a:buFont typeface="+mj-lt"/>
              <a:buAutoNum type="arabicParenR"/>
            </a:pPr>
            <a:r>
              <a:rPr lang="es-ES" dirty="0"/>
              <a:t>Homologación = Tratado de </a:t>
            </a:r>
            <a:r>
              <a:rPr lang="es-ES" dirty="0" err="1"/>
              <a:t>Bologna</a:t>
            </a:r>
            <a:endParaRPr lang="es-ES" dirty="0"/>
          </a:p>
          <a:p>
            <a:pPr marL="1098550" lvl="2" indent="-342900">
              <a:lnSpc>
                <a:spcPct val="150000"/>
              </a:lnSpc>
              <a:buClr>
                <a:schemeClr val="tx2">
                  <a:lumMod val="25000"/>
                </a:schemeClr>
              </a:buClr>
              <a:buFont typeface="+mj-lt"/>
              <a:buAutoNum type="arabicParenR"/>
            </a:pPr>
            <a:r>
              <a:rPr lang="es-ES" dirty="0"/>
              <a:t>Impartición en inglés e idioma nacional</a:t>
            </a:r>
          </a:p>
          <a:p>
            <a:pPr marL="1098550" lvl="2" indent="-342900">
              <a:lnSpc>
                <a:spcPct val="150000"/>
              </a:lnSpc>
              <a:buClr>
                <a:schemeClr val="tx2">
                  <a:lumMod val="25000"/>
                </a:schemeClr>
              </a:buClr>
              <a:buFont typeface="+mj-lt"/>
              <a:buAutoNum type="arabicParenR"/>
            </a:pPr>
            <a:r>
              <a:rPr lang="es-ES" dirty="0"/>
              <a:t>Excelencia académica de las universidades – Ranking Europeo de </a:t>
            </a:r>
            <a:r>
              <a:rPr lang="es-ES" dirty="0" err="1"/>
              <a:t>universiades</a:t>
            </a:r>
            <a:endParaRPr lang="es-ES" dirty="0"/>
          </a:p>
          <a:p>
            <a:pPr marL="1098550" lvl="2" indent="-342900">
              <a:lnSpc>
                <a:spcPct val="150000"/>
              </a:lnSpc>
              <a:buClr>
                <a:schemeClr val="tx2">
                  <a:lumMod val="25000"/>
                </a:schemeClr>
              </a:buClr>
              <a:buFont typeface="+mj-lt"/>
              <a:buAutoNum type="arabicParenR"/>
            </a:pPr>
            <a:r>
              <a:rPr lang="es-ES" dirty="0"/>
              <a:t>Educación Superior financiada por los estados (Salvo Inglaterra)</a:t>
            </a:r>
          </a:p>
          <a:p>
            <a:pPr marL="1098550" lvl="2" indent="-342900">
              <a:lnSpc>
                <a:spcPct val="150000"/>
              </a:lnSpc>
              <a:buClr>
                <a:schemeClr val="tx2">
                  <a:lumMod val="25000"/>
                </a:schemeClr>
              </a:buClr>
              <a:buFont typeface="+mj-lt"/>
              <a:buAutoNum type="arabicParenR"/>
            </a:pPr>
            <a:r>
              <a:rPr lang="es-ES" dirty="0"/>
              <a:t>Posibilidad de desarrollar prácticas laborales durante la carrera</a:t>
            </a:r>
          </a:p>
          <a:p>
            <a:pPr marL="1098550" lvl="2" indent="-342900">
              <a:lnSpc>
                <a:spcPct val="150000"/>
              </a:lnSpc>
              <a:buClr>
                <a:schemeClr val="tx2">
                  <a:lumMod val="25000"/>
                </a:schemeClr>
              </a:buClr>
              <a:buFont typeface="+mj-lt"/>
              <a:buAutoNum type="arabicParenR"/>
            </a:pPr>
            <a:r>
              <a:rPr lang="es-ES" dirty="0"/>
              <a:t>Cobertura sanitaria europea</a:t>
            </a:r>
          </a:p>
          <a:p>
            <a:pPr marL="1098550" lvl="2" indent="-342900">
              <a:lnSpc>
                <a:spcPct val="150000"/>
              </a:lnSpc>
              <a:buClr>
                <a:schemeClr val="tx2">
                  <a:lumMod val="25000"/>
                </a:schemeClr>
              </a:buClr>
              <a:buFont typeface="+mj-lt"/>
              <a:buAutoNum type="arabicParenR"/>
            </a:pPr>
            <a:r>
              <a:rPr lang="es-ES" dirty="0"/>
              <a:t>Buenas oportunidades laborales y económicas tras concluir el grado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ACFEC45-B9B3-7A4D-BCF9-5DE5146F2C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0232" y="4587974"/>
            <a:ext cx="2350489" cy="459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7859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4145E670-3B40-CE4A-AAEF-6D809CA85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MEJORES PAISES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B84B3D2-A981-094B-8207-D9C2060E1A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093826"/>
            <a:ext cx="572594" cy="72008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E58B7CC3-E3D6-E14B-ACDA-1D6420EF03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704" y="1813906"/>
            <a:ext cx="5832124" cy="2125996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71A05FEF-A9EF-6249-896F-8FF51713A2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797" y="2248700"/>
            <a:ext cx="838200" cy="105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8765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3F16958C-D7A4-DB45-ACE8-7DDBEC8C6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TASA DE PARO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CB5D3BDA-4D23-8F41-BF16-9CD562F35050}"/>
              </a:ext>
            </a:extLst>
          </p:cNvPr>
          <p:cNvSpPr txBox="1"/>
          <p:nvPr/>
        </p:nvSpPr>
        <p:spPr>
          <a:xfrm>
            <a:off x="2355134" y="1443768"/>
            <a:ext cx="4392488" cy="6717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s-ES" dirty="0"/>
              <a:t>¿Hay oportunidad de trabajar </a:t>
            </a:r>
            <a:r>
              <a:rPr lang="es-ES" dirty="0" err="1"/>
              <a:t>part</a:t>
            </a:r>
            <a:r>
              <a:rPr lang="es-ES" dirty="0"/>
              <a:t> time?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ü"/>
            </a:pPr>
            <a:r>
              <a:rPr lang="es-ES" dirty="0"/>
              <a:t>¿Puedo encontrar trabajo tras concluir el grado?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8D85E20-0A81-CE47-898B-A9A3F1447B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0512" y="2419212"/>
            <a:ext cx="2406799" cy="2047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819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3F16958C-D7A4-DB45-ACE8-7DDBEC8C6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3888" y="627534"/>
            <a:ext cx="4968552" cy="642527"/>
          </a:xfrm>
        </p:spPr>
        <p:txBody>
          <a:bodyPr/>
          <a:lstStyle/>
          <a:p>
            <a:r>
              <a:rPr lang="es-ES" dirty="0"/>
              <a:t>RELEVANCIA DE LA LENGUA INGLESA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F35F646-5DF1-FD42-ADBA-5C6C7F2E20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1780285"/>
            <a:ext cx="3458046" cy="2047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026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biz">
  <a:themeElements>
    <a:clrScheme name="Custom 233">
      <a:dk1>
        <a:srgbClr val="000000"/>
      </a:dk1>
      <a:lt1>
        <a:srgbClr val="FFFFFF"/>
      </a:lt1>
      <a:dk2>
        <a:srgbClr val="2388DB"/>
      </a:dk2>
      <a:lt2>
        <a:srgbClr val="BBD7F8"/>
      </a:lt2>
      <a:accent1>
        <a:srgbClr val="80B606"/>
      </a:accent1>
      <a:accent2>
        <a:srgbClr val="E29F1D"/>
      </a:accent2>
      <a:accent3>
        <a:srgbClr val="1D6FB2"/>
      </a:accent3>
      <a:accent4>
        <a:srgbClr val="3FAC98"/>
      </a:accent4>
      <a:accent5>
        <a:srgbClr val="5B57BB"/>
      </a:accent5>
      <a:accent6>
        <a:srgbClr val="D1505E"/>
      </a:accent6>
      <a:hlink>
        <a:srgbClr val="185DA2"/>
      </a:hlink>
      <a:folHlink>
        <a:srgbClr val="00487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70141</TotalTime>
  <Words>533</Words>
  <Application>Microsoft Macintosh PowerPoint</Application>
  <PresentationFormat>Presentación en pantalla (16:9)</PresentationFormat>
  <Paragraphs>104</Paragraphs>
  <Slides>16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2" baseType="lpstr">
      <vt:lpstr>Arial</vt:lpstr>
      <vt:lpstr>Calibri</vt:lpstr>
      <vt:lpstr>Noto Symbol</vt:lpstr>
      <vt:lpstr>Verdana</vt:lpstr>
      <vt:lpstr>Wingdings</vt:lpstr>
      <vt:lpstr>biz</vt:lpstr>
      <vt:lpstr>Presentación de PowerPoint</vt:lpstr>
      <vt:lpstr>ROYAL UNIVERSITIES</vt:lpstr>
      <vt:lpstr>EXPERIENCIA INTERNACIONAL</vt:lpstr>
      <vt:lpstr>MEJORES PAISES</vt:lpstr>
      <vt:lpstr>MEJORES PAISES</vt:lpstr>
      <vt:lpstr>El sistema universitario en EUROPA</vt:lpstr>
      <vt:lpstr>MEJORES PAISES</vt:lpstr>
      <vt:lpstr>TASA DE PARO</vt:lpstr>
      <vt:lpstr>RELEVANCIA DE LA LENGUA INGLESA</vt:lpstr>
      <vt:lpstr>COSTES DE LA CARRERA</vt:lpstr>
      <vt:lpstr>SALARIO MEDIO MENSUAL EN LA UE</vt:lpstr>
      <vt:lpstr>Principales países</vt:lpstr>
      <vt:lpstr>COMO TE AYUDAMOS</vt:lpstr>
      <vt:lpstr>REQUISITOS PARA IR</vt:lpstr>
      <vt:lpstr>CONCLUSION</vt:lpstr>
      <vt:lpstr>Datos de contacto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Auditoría Continuada de Marketing</dc:title>
  <dc:creator>Fran Leiva</dc:creator>
  <cp:lastModifiedBy>Fran Leiva</cp:lastModifiedBy>
  <cp:revision>262</cp:revision>
  <dcterms:modified xsi:type="dcterms:W3CDTF">2020-11-04T16:19:03Z</dcterms:modified>
</cp:coreProperties>
</file>